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365" r:id="rId6"/>
    <p:sldId id="366" r:id="rId7"/>
    <p:sldId id="371" r:id="rId8"/>
    <p:sldId id="367" r:id="rId9"/>
    <p:sldId id="372" r:id="rId10"/>
    <p:sldId id="373" r:id="rId11"/>
    <p:sldId id="375" r:id="rId12"/>
    <p:sldId id="374" r:id="rId13"/>
    <p:sldId id="376" r:id="rId14"/>
    <p:sldId id="377" r:id="rId15"/>
    <p:sldId id="378" r:id="rId16"/>
    <p:sldId id="37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7D611ADE-650F-4719-8505-CD548C44AD4C}">
          <p14:sldIdLst>
            <p14:sldId id="256"/>
          </p14:sldIdLst>
        </p14:section>
        <p14:section name="Введение" id="{56960599-D856-4111-9703-00E3EB0B9090}">
          <p14:sldIdLst>
            <p14:sldId id="365"/>
            <p14:sldId id="366"/>
            <p14:sldId id="371"/>
          </p14:sldIdLst>
        </p14:section>
        <p14:section name="Глава№1 &quot;Традиционные методы&quot;" id="{77939DB0-A356-484A-B8C1-A11212A210B8}">
          <p14:sldIdLst>
            <p14:sldId id="367"/>
            <p14:sldId id="372"/>
            <p14:sldId id="373"/>
            <p14:sldId id="375"/>
            <p14:sldId id="374"/>
            <p14:sldId id="376"/>
            <p14:sldId id="377"/>
            <p14:sldId id="378"/>
            <p14:sldId id="379"/>
          </p14:sldIdLst>
        </p14:section>
        <p14:section name="Глава №2  “Нейросетевые подходы”" id="{72E804EA-10D7-4EC0-A96F-060D2736165A}">
          <p14:sldIdLst/>
        </p14:section>
        <p14:section name="Выводы" id="{FC161430-3A41-4428-830B-1CB11B07D5C1}">
          <p14:sldIdLst/>
        </p14:section>
        <p14:section name="Доп_слайды" id="{2021B216-BE3F-43F4-BC40-FC3E22ABAA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41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3826"/>
    <a:srgbClr val="83564D"/>
    <a:srgbClr val="5D6971"/>
    <a:srgbClr val="CC0000"/>
    <a:srgbClr val="C2416E"/>
    <a:srgbClr val="7FA7B3"/>
    <a:srgbClr val="7FD4FE"/>
    <a:srgbClr val="F99417"/>
    <a:srgbClr val="181818"/>
    <a:srgbClr val="8FA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008" autoAdjust="0"/>
    <p:restoredTop sz="77905" autoAdjust="0"/>
  </p:normalViewPr>
  <p:slideViewPr>
    <p:cSldViewPr snapToGrid="0">
      <p:cViewPr varScale="1">
        <p:scale>
          <a:sx n="86" d="100"/>
          <a:sy n="86" d="100"/>
        </p:scale>
        <p:origin x="88" y="76"/>
      </p:cViewPr>
      <p:guideLst>
        <p:guide orient="horz" pos="2409"/>
        <p:guide pos="41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-490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93DD-A479-4F6C-AF5E-6152D069177D}" type="datetimeFigureOut">
              <a:rPr lang="ru-RU" smtClean="0"/>
              <a:t>13.01.2026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1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527F79-BC16-4DE0-8BA2-D3AF1D768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471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AC6F-BB1F-4063-BD4A-C26C60CE3AD6}" type="datetimeFigureOut">
              <a:rPr lang="ru-RU" smtClean="0"/>
              <a:t>13.01.2026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1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60B39-B557-40BF-9ECA-089F8F897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4566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u="none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5B80-66B8-4C7E-B6BF-734129CC5F3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46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60B39-B557-40BF-9ECA-089F8F8977C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185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60B39-B557-40BF-9ECA-089F8F8977C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19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60B39-B557-40BF-9ECA-089F8F8977C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142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u="none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5B80-66B8-4C7E-B6BF-734129CC5F3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3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8204202" y="1"/>
            <a:ext cx="3987798" cy="3685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7E0747-2AE5-4AC7-B6AA-9AD9F7BF5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82042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8204202" y="6200774"/>
            <a:ext cx="3987798" cy="6572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8204202" y="396784"/>
            <a:ext cx="3987797" cy="114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1086929" y="3685064"/>
            <a:ext cx="7117272" cy="2515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1168400" y="3746500"/>
            <a:ext cx="11023600" cy="238760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11" y="-267304"/>
            <a:ext cx="4572180" cy="24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0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ненумер.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A336AAA8-2CC7-4048-B61E-4DFFCFADE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735" y="1188720"/>
            <a:ext cx="6086475" cy="548639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336AAA8-2CC7-4048-B61E-4DFFCFADE63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26329" y="1183006"/>
            <a:ext cx="5580886" cy="549211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32289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умерованный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2">
            <a:extLst>
              <a:ext uri="{FF2B5EF4-FFF2-40B4-BE49-F238E27FC236}">
                <a16:creationId xmlns:a16="http://schemas.microsoft.com/office/drawing/2014/main" id="{A336AAA8-2CC7-4048-B61E-4DFFCFADE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735" y="1148715"/>
            <a:ext cx="11835765" cy="54864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0100" indent="-342900">
              <a:lnSpc>
                <a:spcPct val="100000"/>
              </a:lnSpc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57300" indent="-342900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45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17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57897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450" y="1177290"/>
            <a:ext cx="11812905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92820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+ текст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070AE28-7323-4912-8FA8-E5AE46CD1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0"/>
            <a:ext cx="7008813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450" y="1138687"/>
            <a:ext cx="4831871" cy="5513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434425"/>
            <a:ext cx="4840605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69188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070AE28-7323-4912-8FA8-E5AE46CD1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703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279" y="5852160"/>
            <a:ext cx="11886086" cy="6629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84298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лев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070AE28-7323-4912-8FA8-E5AE46CD1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0646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6072" y="1786243"/>
            <a:ext cx="5242849" cy="6629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831" y="554439"/>
            <a:ext cx="5264342" cy="89479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07976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E070AE28-7323-4912-8FA8-E5AE46CD1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0646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1532" y="1786243"/>
            <a:ext cx="5681932" cy="6629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531" y="554439"/>
            <a:ext cx="4998322" cy="89479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1101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в центре + врезк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896758-14D2-4791-A35D-AC2EEF5FA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13339"/>
            <a:ext cx="12203466" cy="2017541"/>
          </a:xfrm>
          <a:prstGeom prst="rect">
            <a:avLst/>
          </a:prstGeom>
        </p:spPr>
      </p:pic>
      <p:sp>
        <p:nvSpPr>
          <p:cNvPr id="5" name="Прямоугольник: один усеченный угол 11">
            <a:extLst>
              <a:ext uri="{FF2B5EF4-FFF2-40B4-BE49-F238E27FC236}">
                <a16:creationId xmlns:a16="http://schemas.microsoft.com/office/drawing/2014/main" id="{06DDF098-5CAA-4198-B8DF-EFE37CAA9E92}"/>
              </a:ext>
            </a:extLst>
          </p:cNvPr>
          <p:cNvSpPr/>
          <p:nvPr userDrawn="1"/>
        </p:nvSpPr>
        <p:spPr>
          <a:xfrm>
            <a:off x="7833360" y="2560320"/>
            <a:ext cx="3933287" cy="4000499"/>
          </a:xfrm>
          <a:prstGeom prst="snip1Rect">
            <a:avLst>
              <a:gd name="adj" fmla="val 12725"/>
            </a:avLst>
          </a:prstGeom>
          <a:solidFill>
            <a:srgbClr val="F8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</a:t>
            </a:r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61522" y="2830182"/>
            <a:ext cx="3051307" cy="22104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77165" y="3406140"/>
            <a:ext cx="7315201" cy="3137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967895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в центре + врезк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896758-14D2-4791-A35D-AC2EEF5FA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13339"/>
            <a:ext cx="7622546" cy="2017541"/>
          </a:xfrm>
          <a:prstGeom prst="rect">
            <a:avLst/>
          </a:prstGeom>
        </p:spPr>
      </p:pic>
      <p:sp>
        <p:nvSpPr>
          <p:cNvPr id="5" name="Прямоугольник: один усеченный угол 11">
            <a:extLst>
              <a:ext uri="{FF2B5EF4-FFF2-40B4-BE49-F238E27FC236}">
                <a16:creationId xmlns:a16="http://schemas.microsoft.com/office/drawing/2014/main" id="{06DDF098-5CAA-4198-B8DF-EFE37CAA9E92}"/>
              </a:ext>
            </a:extLst>
          </p:cNvPr>
          <p:cNvSpPr/>
          <p:nvPr userDrawn="1"/>
        </p:nvSpPr>
        <p:spPr>
          <a:xfrm>
            <a:off x="7833360" y="1213338"/>
            <a:ext cx="3933287" cy="5331235"/>
          </a:xfrm>
          <a:prstGeom prst="snip1Rect">
            <a:avLst>
              <a:gd name="adj" fmla="val 12725"/>
            </a:avLst>
          </a:prstGeom>
          <a:solidFill>
            <a:srgbClr val="F8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</a:t>
            </a:r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61522" y="1483200"/>
            <a:ext cx="3051307" cy="22104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77165" y="3406140"/>
            <a:ext cx="7315201" cy="3137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99547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+ текс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8922" y="1223010"/>
            <a:ext cx="5575433" cy="5372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1"/>
          </p:nvPr>
        </p:nvSpPr>
        <p:spPr>
          <a:xfrm>
            <a:off x="171451" y="1229042"/>
            <a:ext cx="6052184" cy="535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434425"/>
            <a:ext cx="10961370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954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8204202" y="1"/>
            <a:ext cx="3987798" cy="36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7E0747-2AE5-4AC7-B6AA-9AD9F7BF5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8204200" cy="685799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8204202" y="6200774"/>
            <a:ext cx="3987798" cy="6572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1086929" y="3685064"/>
            <a:ext cx="7117272" cy="2515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1168400" y="3746500"/>
            <a:ext cx="11023600" cy="238760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11" y="-646868"/>
            <a:ext cx="4572180" cy="24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2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Дорожная карта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Соединительная линия уступом 5"/>
          <p:cNvCxnSpPr/>
          <p:nvPr userDrawn="1"/>
        </p:nvCxnSpPr>
        <p:spPr>
          <a:xfrm>
            <a:off x="165735" y="1417320"/>
            <a:ext cx="11755755" cy="1194435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8579" y="1603362"/>
            <a:ext cx="1560232" cy="23628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711624" y="1603362"/>
            <a:ext cx="1560232" cy="23628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308600" y="1277607"/>
            <a:ext cx="5612889" cy="5626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879975" y="2780929"/>
            <a:ext cx="3418329" cy="1013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479220" y="2780929"/>
            <a:ext cx="2442270" cy="1013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0B98A936-0BE2-489C-89C7-CA7C0E7E297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48577" y="4821687"/>
            <a:ext cx="11612917" cy="14939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53146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0"/>
            <a:ext cx="12191998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5359878"/>
            <a:ext cx="12191998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1178944"/>
            <a:ext cx="12191998" cy="4122264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439165" y="2249512"/>
            <a:ext cx="5108575" cy="490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439165" y="1354812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Контакты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915" y="-788417"/>
            <a:ext cx="5003322" cy="27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12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Титульный слайд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654208" cy="1470025"/>
          </a:xfrm>
        </p:spPr>
        <p:txBody>
          <a:bodyPr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334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1178944"/>
            <a:ext cx="12191998" cy="4122264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0"/>
            <a:ext cx="12191998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5359878"/>
            <a:ext cx="12191998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7E0747-2AE5-4AC7-B6AA-9AD9F7BF5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84" y="1178944"/>
            <a:ext cx="7004916" cy="412226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915" y="-788417"/>
            <a:ext cx="5003322" cy="27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1178944"/>
            <a:ext cx="12191998" cy="4122264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5359878"/>
            <a:ext cx="12191998" cy="149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7E0747-2AE5-4AC7-B6AA-9AD9F7BF5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84" y="1178944"/>
            <a:ext cx="7004916" cy="41222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89" y="-672018"/>
            <a:ext cx="4572180" cy="24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2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1178944"/>
            <a:ext cx="12191998" cy="4122264"/>
          </a:xfrm>
          <a:prstGeom prst="rect">
            <a:avLst/>
          </a:prstGeom>
          <a:solidFill>
            <a:srgbClr val="D3B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5359878"/>
            <a:ext cx="12191998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7E0747-2AE5-4AC7-B6AA-9AD9F7BF5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08" y="1178944"/>
            <a:ext cx="6246089" cy="41222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915" y="-788417"/>
            <a:ext cx="5003322" cy="27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4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1178944"/>
            <a:ext cx="12191998" cy="4122264"/>
          </a:xfrm>
          <a:prstGeom prst="rect">
            <a:avLst/>
          </a:prstGeom>
          <a:solidFill>
            <a:srgbClr val="D3B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5359878"/>
            <a:ext cx="12191998" cy="149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7E0747-2AE5-4AC7-B6AA-9AD9F7BF5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08" y="1178944"/>
            <a:ext cx="6246089" cy="412226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89" y="-672018"/>
            <a:ext cx="4572180" cy="24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1178944"/>
            <a:ext cx="12191998" cy="4122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5359878"/>
            <a:ext cx="12192000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867E0747-2AE5-4AC7-B6AA-9AD9F7BF5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02" y="1178944"/>
            <a:ext cx="6183396" cy="41222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915" y="-788417"/>
            <a:ext cx="5003322" cy="27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1178944"/>
            <a:ext cx="12191998" cy="4122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80CA3B-4918-4A91-8FD7-D6F8CA9D437A}"/>
              </a:ext>
            </a:extLst>
          </p:cNvPr>
          <p:cNvSpPr/>
          <p:nvPr userDrawn="1"/>
        </p:nvSpPr>
        <p:spPr>
          <a:xfrm>
            <a:off x="0" y="5359878"/>
            <a:ext cx="12191998" cy="149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3" name="Группа 52"/>
          <p:cNvGrpSpPr/>
          <p:nvPr userDrawn="1"/>
        </p:nvGrpSpPr>
        <p:grpSpPr>
          <a:xfrm>
            <a:off x="9143115" y="0"/>
            <a:ext cx="2527884" cy="1474000"/>
            <a:chOff x="9225933" y="44624"/>
            <a:chExt cx="2527884" cy="1474000"/>
          </a:xfrm>
        </p:grpSpPr>
        <p:cxnSp>
          <p:nvCxnSpPr>
            <p:cNvPr id="55" name="Прямая соединительная линия 54"/>
            <p:cNvCxnSpPr/>
            <p:nvPr userDrawn="1"/>
          </p:nvCxnSpPr>
          <p:spPr>
            <a:xfrm flipV="1">
              <a:off x="9225933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 userDrawn="1"/>
          </p:nvCxnSpPr>
          <p:spPr>
            <a:xfrm flipV="1">
              <a:off x="9340501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 userDrawn="1"/>
          </p:nvCxnSpPr>
          <p:spPr>
            <a:xfrm flipV="1">
              <a:off x="9447708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 userDrawn="1"/>
          </p:nvCxnSpPr>
          <p:spPr>
            <a:xfrm flipV="1">
              <a:off x="9562276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 userDrawn="1"/>
          </p:nvCxnSpPr>
          <p:spPr>
            <a:xfrm flipV="1">
              <a:off x="9677537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 userDrawn="1"/>
          </p:nvCxnSpPr>
          <p:spPr>
            <a:xfrm flipV="1">
              <a:off x="9792105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 userDrawn="1"/>
          </p:nvCxnSpPr>
          <p:spPr>
            <a:xfrm flipV="1">
              <a:off x="9899312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 userDrawn="1"/>
          </p:nvCxnSpPr>
          <p:spPr>
            <a:xfrm flipV="1">
              <a:off x="10013880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 userDrawn="1"/>
          </p:nvCxnSpPr>
          <p:spPr>
            <a:xfrm flipV="1">
              <a:off x="10132589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 userDrawn="1"/>
          </p:nvCxnSpPr>
          <p:spPr>
            <a:xfrm flipV="1">
              <a:off x="10247157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 userDrawn="1"/>
          </p:nvCxnSpPr>
          <p:spPr>
            <a:xfrm flipV="1">
              <a:off x="10354364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 userDrawn="1"/>
          </p:nvCxnSpPr>
          <p:spPr>
            <a:xfrm flipV="1">
              <a:off x="10468932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 userDrawn="1"/>
          </p:nvCxnSpPr>
          <p:spPr>
            <a:xfrm flipV="1">
              <a:off x="10584193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 userDrawn="1"/>
          </p:nvCxnSpPr>
          <p:spPr>
            <a:xfrm flipV="1">
              <a:off x="10698761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 userDrawn="1"/>
          </p:nvCxnSpPr>
          <p:spPr>
            <a:xfrm flipV="1">
              <a:off x="10805968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 userDrawn="1"/>
          </p:nvCxnSpPr>
          <p:spPr>
            <a:xfrm flipV="1">
              <a:off x="10920536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867E0747-2AE5-4AC7-B6AA-9AD9F7BF5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02" y="1178944"/>
            <a:ext cx="6183396" cy="412226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89" y="-672018"/>
            <a:ext cx="4572180" cy="24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A336AAA8-2CC7-4048-B61E-4DFFCFADE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450" y="1165860"/>
            <a:ext cx="11852910" cy="5514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60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92BB16C-6C16-4F14-A24A-6F9064D5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299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3705242-639C-4816-B6E8-01005FE983B9}"/>
              </a:ext>
            </a:extLst>
          </p:cNvPr>
          <p:cNvCxnSpPr>
            <a:cxnSpLocks/>
          </p:cNvCxnSpPr>
          <p:nvPr userDrawn="1"/>
        </p:nvCxnSpPr>
        <p:spPr>
          <a:xfrm>
            <a:off x="0" y="163887"/>
            <a:ext cx="10548046" cy="0"/>
          </a:xfrm>
          <a:prstGeom prst="line">
            <a:avLst/>
          </a:prstGeom>
          <a:ln w="9525">
            <a:solidFill>
              <a:srgbClr val="92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13" y="-309257"/>
            <a:ext cx="2044945" cy="11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1" r:id="rId3"/>
    <p:sldLayoutId id="2147483673" r:id="rId4"/>
    <p:sldLayoutId id="2147483661" r:id="rId5"/>
    <p:sldLayoutId id="2147483674" r:id="rId6"/>
    <p:sldLayoutId id="2147483660" r:id="rId7"/>
    <p:sldLayoutId id="2147483675" r:id="rId8"/>
    <p:sldLayoutId id="2147483654" r:id="rId9"/>
    <p:sldLayoutId id="2147483664" r:id="rId10"/>
    <p:sldLayoutId id="2147483658" r:id="rId11"/>
    <p:sldLayoutId id="2147483655" r:id="rId12"/>
    <p:sldLayoutId id="2147483657" r:id="rId13"/>
    <p:sldLayoutId id="2147483663" r:id="rId14"/>
    <p:sldLayoutId id="2147483665" r:id="rId15"/>
    <p:sldLayoutId id="2147483670" r:id="rId16"/>
    <p:sldLayoutId id="2147483667" r:id="rId17"/>
    <p:sldLayoutId id="2147483677" r:id="rId18"/>
    <p:sldLayoutId id="2147483668" r:id="rId19"/>
    <p:sldLayoutId id="2147483669" r:id="rId20"/>
    <p:sldLayoutId id="2147483671" r:id="rId21"/>
    <p:sldLayoutId id="2147483678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10373" y="2530109"/>
            <a:ext cx="8645152" cy="782187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РАЗРАБОТКА И ИНТЕГРАЦИЯ алгоритма взаимодействия водяных капель в нефти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22824" y="6087633"/>
            <a:ext cx="1825629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sz="1400" b="1" dirty="0">
                <a:solidFill>
                  <a:srgbClr val="5D6971"/>
                </a:solidFill>
                <a:latin typeface="+mj-lt"/>
                <a:cs typeface="Times New Roman" panose="02020603050405020304" pitchFamily="18" charset="0"/>
              </a:rPr>
              <a:t>Санкт-Петербург</a:t>
            </a:r>
          </a:p>
          <a:p>
            <a:pPr algn="ctr">
              <a:spcBef>
                <a:spcPct val="20000"/>
              </a:spcBef>
            </a:pPr>
            <a:r>
              <a:rPr lang="ru-RU" sz="1400" b="1" dirty="0">
                <a:solidFill>
                  <a:srgbClr val="5D6971"/>
                </a:solidFill>
                <a:latin typeface="+mj-lt"/>
                <a:cs typeface="Times New Roman" panose="02020603050405020304" pitchFamily="18" charset="0"/>
              </a:rPr>
              <a:t>2025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04798" y="1659697"/>
            <a:ext cx="7056299" cy="55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Дадаходжаев Рустам Бахтиёрович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700867" y="3312296"/>
            <a:ext cx="805465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None/>
            </a:pPr>
            <a:r>
              <a:rPr lang="ru-RU" sz="2000" kern="100" dirty="0">
                <a:effectLst/>
                <a:ea typeface="Source Han Sans CN Regular"/>
                <a:cs typeface="Lohit Devanagari"/>
              </a:rPr>
              <a:t>Научный руководитель:</a:t>
            </a:r>
          </a:p>
          <a:p>
            <a:pPr algn="r">
              <a:spcAft>
                <a:spcPts val="600"/>
              </a:spcAft>
              <a:buNone/>
            </a:pPr>
            <a:r>
              <a:rPr lang="ru-RU" sz="2000" kern="100" dirty="0">
                <a:effectLst/>
                <a:ea typeface="Source Han Sans CN Regular"/>
                <a:cs typeface="Lohit Devanagari"/>
              </a:rPr>
              <a:t>доцент, кафедра радиофизики</a:t>
            </a:r>
          </a:p>
          <a:p>
            <a:pPr algn="r">
              <a:spcAft>
                <a:spcPts val="600"/>
              </a:spcAft>
              <a:buNone/>
            </a:pPr>
            <a:r>
              <a:rPr lang="ru-RU" sz="2000" b="1" kern="100" dirty="0">
                <a:effectLst/>
                <a:latin typeface="+mj-lt"/>
                <a:ea typeface="Source Han Sans CN Regular"/>
                <a:cs typeface="Lohit Devanagari"/>
              </a:rPr>
              <a:t>Васильков</a:t>
            </a:r>
            <a:r>
              <a:rPr lang="ru-RU" sz="2000" b="1" kern="100" dirty="0">
                <a:latin typeface="+mj-lt"/>
                <a:ea typeface="Source Han Sans CN Regular"/>
                <a:cs typeface="Lohit Devanagari"/>
              </a:rPr>
              <a:t> Сергей Андреевич</a:t>
            </a:r>
          </a:p>
          <a:p>
            <a:pPr algn="r">
              <a:spcAft>
                <a:spcPts val="600"/>
              </a:spcAft>
              <a:buNone/>
            </a:pPr>
            <a:endParaRPr lang="ru-RU" sz="2000" kern="100" dirty="0">
              <a:latin typeface="+mj-lt"/>
              <a:ea typeface="Source Han Sans CN Regular"/>
              <a:cs typeface="Lohit Devanagari"/>
            </a:endParaRPr>
          </a:p>
          <a:p>
            <a:pPr algn="r">
              <a:spcAft>
                <a:spcPts val="600"/>
              </a:spcAft>
              <a:buNone/>
            </a:pPr>
            <a:r>
              <a:rPr lang="ru-RU" sz="2000" b="1" kern="100" dirty="0">
                <a:ea typeface="Source Han Sans CN Regular"/>
                <a:cs typeface="Lohit Devanagari"/>
              </a:rPr>
              <a:t>Лаборатория </a:t>
            </a:r>
            <a:r>
              <a:rPr lang="ru-RU" sz="2000" b="1" kern="100" dirty="0" err="1">
                <a:ea typeface="Source Han Sans CN Regular"/>
                <a:cs typeface="Lohit Devanagari"/>
              </a:rPr>
              <a:t>мультифизического</a:t>
            </a:r>
            <a:r>
              <a:rPr lang="ru-RU" sz="2000" b="1" kern="100" dirty="0">
                <a:ea typeface="Source Han Sans CN Regular"/>
                <a:cs typeface="Lohit Devanagari"/>
              </a:rPr>
              <a:t> моделирования</a:t>
            </a:r>
          </a:p>
          <a:p>
            <a:pPr algn="r">
              <a:spcAft>
                <a:spcPts val="600"/>
              </a:spcAft>
              <a:buNone/>
            </a:pPr>
            <a:endParaRPr lang="ru-RU" sz="2000" b="1" kern="100" dirty="0">
              <a:latin typeface="+mj-lt"/>
              <a:ea typeface="Source Han Sans CN Regular"/>
              <a:cs typeface="Lohit Devanaga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225C29-3BEA-1A2D-F705-2D07876AC2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27" t="6474" r="26703" b="8539"/>
          <a:stretch/>
        </p:blipFill>
        <p:spPr>
          <a:xfrm>
            <a:off x="139665" y="186825"/>
            <a:ext cx="2773680" cy="1036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2C5568-A035-A9E8-2F66-65E3C5C032A6}"/>
              </a:ext>
            </a:extLst>
          </p:cNvPr>
          <p:cNvSpPr txBox="1"/>
          <p:nvPr/>
        </p:nvSpPr>
        <p:spPr>
          <a:xfrm>
            <a:off x="1536382" y="5718301"/>
            <a:ext cx="979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5D6971"/>
                </a:solidFill>
              </a:rPr>
              <a:t>Исследование выполнено за счет гранта Российского научного фонда № 24-79-00150</a:t>
            </a:r>
          </a:p>
        </p:txBody>
      </p:sp>
    </p:spTree>
    <p:extLst>
      <p:ext uri="{BB962C8B-B14F-4D97-AF65-F5344CB8AC3E}">
        <p14:creationId xmlns:p14="http://schemas.microsoft.com/office/powerpoint/2010/main" val="1562047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2B1C8114-909F-2991-2F08-5917564306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32" y="445199"/>
            <a:ext cx="9079865" cy="298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AB25DA-09C5-2679-A551-02ADDE1A3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32" y="3568277"/>
            <a:ext cx="9079865" cy="29862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593AC-B445-B122-0DEF-BD17ED85DE24}"/>
              </a:ext>
            </a:extLst>
          </p:cNvPr>
          <p:cNvSpPr txBox="1"/>
          <p:nvPr/>
        </p:nvSpPr>
        <p:spPr>
          <a:xfrm>
            <a:off x="11518418" y="64886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9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0847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8C6DC3E3-0020-EF6C-DB33-E4C73CF6A0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𝒍𝒆𝒂</m:t>
                      </m:r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𝒔𝒊𝒛𝒆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𝟏𝟔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8C6DC3E3-0020-EF6C-DB33-E4C73CF6A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1" b="-3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Объект 3">
            <a:extLst>
              <a:ext uri="{FF2B5EF4-FFF2-40B4-BE49-F238E27FC236}">
                <a16:creationId xmlns:a16="http://schemas.microsoft.com/office/drawing/2014/main" id="{52133D67-688B-BE8B-88E2-AEB8209E6C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02" y="994412"/>
            <a:ext cx="9854876" cy="5863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92BC60-3C64-0CCE-B4A5-A519221B678E}"/>
              </a:ext>
            </a:extLst>
          </p:cNvPr>
          <p:cNvSpPr txBox="1"/>
          <p:nvPr/>
        </p:nvSpPr>
        <p:spPr>
          <a:xfrm>
            <a:off x="11386971" y="648866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10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9336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1">
                <a:extLst>
                  <a:ext uri="{FF2B5EF4-FFF2-40B4-BE49-F238E27FC236}">
                    <a16:creationId xmlns:a16="http://schemas.microsoft.com/office/drawing/2014/main" id="{36CABAB3-E25C-A493-AD0E-7476F9DF4AA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indent="450215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8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Реализован алгоритм иерархической декомпозиции пространства.</a:t>
                </a:r>
              </a:p>
              <a:p>
                <a:pPr indent="450215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8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Проведено экспериментальное исследование на системах от 100 до 100,000 капель:</a:t>
                </a:r>
              </a:p>
              <a:p>
                <a:pPr marL="800100" lvl="1" indent="-342900">
                  <a:lnSpc>
                    <a:spcPct val="150000"/>
                  </a:lnSpc>
                  <a:spcAft>
                    <a:spcPts val="6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ru-RU" sz="18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Оптимальный параметр аппроксимации:</a:t>
                </a:r>
                <a14:m>
                  <m:oMath xmlns:m="http://schemas.openxmlformats.org/officeDocument/2006/math"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0.25</m:t>
                    </m:r>
                  </m:oMath>
                </a14:m>
                <a:endParaRPr lang="ru-RU" sz="18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spcAft>
                    <a:spcPts val="6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ru-RU" sz="18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Оптимальный размер листа: </a:t>
                </a:r>
                <a14:m>
                  <m:oMath xmlns:m="http://schemas.openxmlformats.org/officeDocument/2006/math"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𝑙𝑒𝑎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</m:sub>
                    </m:sSub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8−16</m:t>
                    </m:r>
                  </m:oMath>
                </a14:m>
                <a:endParaRPr lang="ru-RU" sz="18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spcAft>
                    <a:spcPts val="6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ru-RU" sz="18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Достигнутое ускорение: </a:t>
                </a:r>
                <a14:m>
                  <m:oMath xmlns:m="http://schemas.openxmlformats.org/officeDocument/2006/math"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15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при 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100,000</m:t>
                    </m:r>
                  </m:oMath>
                </a14:m>
                <a:endParaRPr lang="ru-RU" sz="18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spcAft>
                    <a:spcPts val="6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ru-RU" sz="18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Максимальная ошибка: </a:t>
                </a:r>
                <a14:m>
                  <m:oMath xmlns:m="http://schemas.openxmlformats.org/officeDocument/2006/math"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 2%</m:t>
                    </m:r>
                  </m:oMath>
                </a14:m>
                <a:endParaRPr lang="ru-RU" sz="18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endParaRPr lang="ru-RU" sz="18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8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Экспериментально подтверждена теоретическая сложность </a:t>
                </a:r>
                <a14:m>
                  <m:oMath xmlns:m="http://schemas.openxmlformats.org/officeDocument/2006/math"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ru-RU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indent="450215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8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Открыта возможность моделирования систем до 10⁶ капель.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Объект 1">
                <a:extLst>
                  <a:ext uri="{FF2B5EF4-FFF2-40B4-BE49-F238E27FC236}">
                    <a16:creationId xmlns:a16="http://schemas.microsoft.com/office/drawing/2014/main" id="{36CABAB3-E25C-A493-AD0E-7476F9DF4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C30972-328C-ACC2-D7B4-7780A2E1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8F01E-361C-43BF-BDEB-B9625247D21F}"/>
              </a:ext>
            </a:extLst>
          </p:cNvPr>
          <p:cNvSpPr txBox="1"/>
          <p:nvPr/>
        </p:nvSpPr>
        <p:spPr>
          <a:xfrm>
            <a:off x="11386971" y="648866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11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3618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10373" y="2530109"/>
            <a:ext cx="8645152" cy="782187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РАЗРАБОТКА И ИНТЕГРАЦИЯ алгоритма взаимодействия водяных капель в нефти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22824" y="6087633"/>
            <a:ext cx="1825629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sz="1400" b="1" dirty="0">
                <a:solidFill>
                  <a:srgbClr val="5D6971"/>
                </a:solidFill>
                <a:latin typeface="+mj-lt"/>
                <a:cs typeface="Times New Roman" panose="02020603050405020304" pitchFamily="18" charset="0"/>
              </a:rPr>
              <a:t>Санкт-Петербург</a:t>
            </a:r>
          </a:p>
          <a:p>
            <a:pPr algn="ctr">
              <a:spcBef>
                <a:spcPct val="20000"/>
              </a:spcBef>
            </a:pPr>
            <a:r>
              <a:rPr lang="ru-RU" sz="1400" b="1" dirty="0">
                <a:solidFill>
                  <a:srgbClr val="5D6971"/>
                </a:solidFill>
                <a:latin typeface="+mj-lt"/>
                <a:cs typeface="Times New Roman" panose="02020603050405020304" pitchFamily="18" charset="0"/>
              </a:rPr>
              <a:t>2025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04798" y="1659697"/>
            <a:ext cx="7056299" cy="55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Дадаходжаев Рустам Бахтиёрович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700867" y="3312296"/>
            <a:ext cx="805465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None/>
            </a:pPr>
            <a:r>
              <a:rPr lang="ru-RU" sz="2000" kern="100" dirty="0">
                <a:effectLst/>
                <a:ea typeface="Source Han Sans CN Regular"/>
                <a:cs typeface="Lohit Devanagari"/>
              </a:rPr>
              <a:t>Научный руководитель:</a:t>
            </a:r>
          </a:p>
          <a:p>
            <a:pPr algn="r">
              <a:spcAft>
                <a:spcPts val="600"/>
              </a:spcAft>
              <a:buNone/>
            </a:pPr>
            <a:r>
              <a:rPr lang="ru-RU" sz="2000" kern="100" dirty="0">
                <a:effectLst/>
                <a:ea typeface="Source Han Sans CN Regular"/>
                <a:cs typeface="Lohit Devanagari"/>
              </a:rPr>
              <a:t>доцент, кафедра радиофизики</a:t>
            </a:r>
          </a:p>
          <a:p>
            <a:pPr algn="r">
              <a:spcAft>
                <a:spcPts val="600"/>
              </a:spcAft>
              <a:buNone/>
            </a:pPr>
            <a:r>
              <a:rPr lang="ru-RU" sz="2000" b="1" kern="100" dirty="0">
                <a:effectLst/>
                <a:latin typeface="+mj-lt"/>
                <a:ea typeface="Source Han Sans CN Regular"/>
                <a:cs typeface="Lohit Devanagari"/>
              </a:rPr>
              <a:t>Васильков</a:t>
            </a:r>
            <a:r>
              <a:rPr lang="ru-RU" sz="2000" b="1" kern="100" dirty="0">
                <a:latin typeface="+mj-lt"/>
                <a:ea typeface="Source Han Sans CN Regular"/>
                <a:cs typeface="Lohit Devanagari"/>
              </a:rPr>
              <a:t> Сергей Андреевич</a:t>
            </a:r>
          </a:p>
          <a:p>
            <a:pPr algn="r">
              <a:spcAft>
                <a:spcPts val="600"/>
              </a:spcAft>
              <a:buNone/>
            </a:pPr>
            <a:endParaRPr lang="ru-RU" sz="2000" kern="100" dirty="0">
              <a:latin typeface="+mj-lt"/>
              <a:ea typeface="Source Han Sans CN Regular"/>
              <a:cs typeface="Lohit Devanagari"/>
            </a:endParaRPr>
          </a:p>
          <a:p>
            <a:pPr algn="r">
              <a:spcAft>
                <a:spcPts val="600"/>
              </a:spcAft>
              <a:buNone/>
            </a:pPr>
            <a:r>
              <a:rPr lang="ru-RU" sz="2000" b="1" kern="100" dirty="0">
                <a:ea typeface="Source Han Sans CN Regular"/>
                <a:cs typeface="Lohit Devanagari"/>
              </a:rPr>
              <a:t>Лаборатория </a:t>
            </a:r>
            <a:r>
              <a:rPr lang="ru-RU" sz="2000" b="1" kern="100" dirty="0" err="1">
                <a:ea typeface="Source Han Sans CN Regular"/>
                <a:cs typeface="Lohit Devanagari"/>
              </a:rPr>
              <a:t>мультифизического</a:t>
            </a:r>
            <a:r>
              <a:rPr lang="ru-RU" sz="2000" b="1" kern="100" dirty="0">
                <a:ea typeface="Source Han Sans CN Regular"/>
                <a:cs typeface="Lohit Devanagari"/>
              </a:rPr>
              <a:t> моделирования</a:t>
            </a:r>
          </a:p>
          <a:p>
            <a:pPr algn="r">
              <a:spcAft>
                <a:spcPts val="600"/>
              </a:spcAft>
              <a:buNone/>
            </a:pPr>
            <a:endParaRPr lang="ru-RU" sz="2000" b="1" kern="100" dirty="0">
              <a:latin typeface="+mj-lt"/>
              <a:ea typeface="Source Han Sans CN Regular"/>
              <a:cs typeface="Lohit Devanaga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225C29-3BEA-1A2D-F705-2D07876A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7" t="6474" r="26703" b="8539"/>
          <a:stretch/>
        </p:blipFill>
        <p:spPr>
          <a:xfrm>
            <a:off x="139665" y="186825"/>
            <a:ext cx="2773680" cy="1036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2C5568-A035-A9E8-2F66-65E3C5C032A6}"/>
              </a:ext>
            </a:extLst>
          </p:cNvPr>
          <p:cNvSpPr txBox="1"/>
          <p:nvPr/>
        </p:nvSpPr>
        <p:spPr>
          <a:xfrm>
            <a:off x="1536382" y="5718301"/>
            <a:ext cx="979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5D6971"/>
                </a:solidFill>
              </a:rPr>
              <a:t>Исследование выполнено за счет гранта Российского научного фонда № 24-79-00150</a:t>
            </a:r>
          </a:p>
        </p:txBody>
      </p:sp>
    </p:spTree>
    <p:extLst>
      <p:ext uri="{BB962C8B-B14F-4D97-AF65-F5344CB8AC3E}">
        <p14:creationId xmlns:p14="http://schemas.microsoft.com/office/powerpoint/2010/main" val="321167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2CA8C6-C5B2-D6BC-EE79-E6C42CFA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4" name="Рисунок 3" descr="Изображение выглядит как диаграмма, снимок экрана, желтый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10590A0-AEE2-1CE1-1BFA-30F2A6C7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8" y="2337940"/>
            <a:ext cx="7752717" cy="2895313"/>
          </a:xfrm>
          <a:prstGeom prst="rect">
            <a:avLst/>
          </a:prstGeom>
        </p:spPr>
      </p:pic>
      <p:pic>
        <p:nvPicPr>
          <p:cNvPr id="5" name="Замещающее содержимое 5" descr="intro___droplets">
            <a:extLst>
              <a:ext uri="{FF2B5EF4-FFF2-40B4-BE49-F238E27FC236}">
                <a16:creationId xmlns:a16="http://schemas.microsoft.com/office/drawing/2014/main" id="{5A790189-695D-02DB-6344-4663C829D8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t="16506" r="39761" b="27553"/>
          <a:stretch>
            <a:fillRect/>
          </a:stretch>
        </p:blipFill>
        <p:spPr>
          <a:xfrm rot="5400000">
            <a:off x="7365467" y="2622571"/>
            <a:ext cx="4906835" cy="2117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12779-1317-3C80-E629-A65058095650}"/>
              </a:ext>
            </a:extLst>
          </p:cNvPr>
          <p:cNvSpPr txBox="1"/>
          <p:nvPr/>
        </p:nvSpPr>
        <p:spPr>
          <a:xfrm>
            <a:off x="7963248" y="809745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Процесс электроцоалесценции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84416-71BF-71AF-98E5-DB1D212A1CD9}"/>
              </a:ext>
            </a:extLst>
          </p:cNvPr>
          <p:cNvSpPr txBox="1"/>
          <p:nvPr/>
        </p:nvSpPr>
        <p:spPr>
          <a:xfrm>
            <a:off x="1621997" y="2021619"/>
            <a:ext cx="477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Модель рабочей установки - дегидратор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D2D72-72AF-A021-7ADF-9A55C42B9D50}"/>
              </a:ext>
            </a:extLst>
          </p:cNvPr>
          <p:cNvSpPr txBox="1"/>
          <p:nvPr/>
        </p:nvSpPr>
        <p:spPr>
          <a:xfrm>
            <a:off x="11518418" y="64886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1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490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1">
                <a:extLst>
                  <a:ext uri="{FF2B5EF4-FFF2-40B4-BE49-F238E27FC236}">
                    <a16:creationId xmlns:a16="http://schemas.microsoft.com/office/drawing/2014/main" id="{209668D0-2674-37D1-355A-D9F20E41165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65714" y="948308"/>
                <a:ext cx="5660571" cy="111997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ru-RU" sz="24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 дрейф.</m:t>
                          </m:r>
                        </m:sub>
                      </m:sSub>
                      <m:d>
                        <m:dPr>
                          <m:ctrlP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u-RU" sz="24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,конв.</m:t>
                          </m:r>
                        </m:sub>
                      </m:sSub>
                      <m:d>
                        <m:dPr>
                          <m:ctrlPr>
                            <a:rPr lang="ru-RU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>
                  <a:solidFill>
                    <a:schemeClr val="tx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Объект 1">
                <a:extLst>
                  <a:ext uri="{FF2B5EF4-FFF2-40B4-BE49-F238E27FC236}">
                    <a16:creationId xmlns:a16="http://schemas.microsoft.com/office/drawing/2014/main" id="{209668D0-2674-37D1-355A-D9F20E411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65714" y="948308"/>
                <a:ext cx="5660571" cy="11199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840698-0BC7-4F68-0CD7-9BB57658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Дискретно-элементная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CC621-166D-26E5-F410-6AD69CA9430D}"/>
                  </a:ext>
                </a:extLst>
              </p:cNvPr>
              <p:cNvSpPr txBox="1"/>
              <p:nvPr/>
            </p:nvSpPr>
            <p:spPr>
              <a:xfrm>
                <a:off x="516496" y="2068274"/>
                <a:ext cx="5581464" cy="358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dirty="0">
                    <a:solidFill>
                      <a:srgbClr val="923826"/>
                    </a:solidFill>
                  </a:rPr>
                  <a:t>Капли двигаются за счет внешнего поля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 дрейф.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ⅈ,</m:t>
                              </m:r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  <a:p>
                <a:r>
                  <a:rPr lang="ru-RU" dirty="0"/>
                  <a:t>Сила взаимодействия точечных диполей</a:t>
                </a:r>
                <a:r>
                  <a:rPr lang="en-US" dirty="0"/>
                  <a:t>:</a:t>
                </a:r>
                <a:endParaRPr lang="ru-RU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solidFill>
                                <a:srgbClr val="8369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ru-RU" sz="1800" b="1" i="1" smtClean="0">
                              <a:solidFill>
                                <a:srgbClr val="8369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b="1" i="1" smtClean="0">
                                  <a:solidFill>
                                    <a:srgbClr val="836967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18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u-RU" sz="1800" b="1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ⅈ</m:t>
                          </m:r>
                          <m:r>
                            <a:rPr lang="ru-RU" sz="18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b="1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CC621-166D-26E5-F410-6AD69CA94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6" y="2068274"/>
                <a:ext cx="5581464" cy="3584058"/>
              </a:xfrm>
              <a:prstGeom prst="rect">
                <a:avLst/>
              </a:prstGeom>
              <a:blipFill>
                <a:blip r:embed="rId3"/>
                <a:stretch>
                  <a:fillRect l="-984" t="-8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1BE093-7EAF-51EF-8A50-C76FA3D9EA75}"/>
                  </a:ext>
                </a:extLst>
              </p:cNvPr>
              <p:cNvSpPr txBox="1"/>
              <p:nvPr/>
            </p:nvSpPr>
            <p:spPr>
              <a:xfrm>
                <a:off x="7526339" y="2068280"/>
                <a:ext cx="4256614" cy="3680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dirty="0">
                    <a:solidFill>
                      <a:srgbClr val="923826"/>
                    </a:solidFill>
                  </a:rPr>
                  <a:t>Капли двигаются за счет соседей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𝑘𝑙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d>
                        <m:dPr>
                          <m:ctrlPr>
                            <a:rPr lang="ru-RU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ru-RU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0" dirty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𝜋𝜂</m:t>
                          </m:r>
                        </m:den>
                      </m:f>
                      <m:d>
                        <m:dPr>
                          <m:ctrlPr>
                            <a:rPr lang="ru-RU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dirty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ru-RU" i="1" dirty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ru-RU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ru-RU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ru-RU" i="1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ru-RU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ru-RU" i="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Расчёт конвективной скорости</a:t>
                </a:r>
                <a:r>
                  <a:rPr lang="en-US" dirty="0"/>
                  <a:t>:</a:t>
                </a:r>
                <a:endParaRPr lang="ru-RU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,конв.</m:t>
                          </m:r>
                        </m:sub>
                      </m:sSub>
                      <m:d>
                        <m:d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u-RU" sz="18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ru-RU" sz="18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ru-RU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1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1BE093-7EAF-51EF-8A50-C76FA3D9E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339" y="2068280"/>
                <a:ext cx="4256614" cy="3680238"/>
              </a:xfrm>
              <a:prstGeom prst="rect">
                <a:avLst/>
              </a:prstGeom>
              <a:blipFill>
                <a:blip r:embed="rId4"/>
                <a:stretch>
                  <a:fillRect l="-1289" t="-828" r="-4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4789AC13-8897-19BD-C2C2-7B7D182E2B30}"/>
              </a:ext>
            </a:extLst>
          </p:cNvPr>
          <p:cNvCxnSpPr>
            <a:cxnSpLocks/>
          </p:cNvCxnSpPr>
          <p:nvPr/>
        </p:nvCxnSpPr>
        <p:spPr>
          <a:xfrm flipV="1">
            <a:off x="4826000" y="2852057"/>
            <a:ext cx="2939143" cy="184331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E586F0BD-B097-C73B-B5AA-B4D755D9EAE7}"/>
              </a:ext>
            </a:extLst>
          </p:cNvPr>
          <p:cNvSpPr/>
          <p:nvPr/>
        </p:nvSpPr>
        <p:spPr>
          <a:xfrm rot="2151040">
            <a:off x="4908577" y="1632030"/>
            <a:ext cx="178511" cy="50440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CB194986-71EA-89CC-C11D-9486A531731D}"/>
              </a:ext>
            </a:extLst>
          </p:cNvPr>
          <p:cNvSpPr/>
          <p:nvPr/>
        </p:nvSpPr>
        <p:spPr>
          <a:xfrm rot="19039213">
            <a:off x="7455835" y="1582437"/>
            <a:ext cx="178511" cy="50440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2ECBA84-DDFE-4053-6240-4766FBE250B6}"/>
              </a:ext>
            </a:extLst>
          </p:cNvPr>
          <p:cNvCxnSpPr/>
          <p:nvPr/>
        </p:nvCxnSpPr>
        <p:spPr>
          <a:xfrm>
            <a:off x="1393371" y="5130800"/>
            <a:ext cx="358502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4A24EEC-0CC3-9AD8-87E8-4BD4338C89E2}"/>
              </a:ext>
            </a:extLst>
          </p:cNvPr>
          <p:cNvCxnSpPr/>
          <p:nvPr/>
        </p:nvCxnSpPr>
        <p:spPr>
          <a:xfrm>
            <a:off x="7781674" y="5130800"/>
            <a:ext cx="358502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D85B0-2B3D-6DE6-05B2-B4B68D26EEF6}"/>
                  </a:ext>
                </a:extLst>
              </p:cNvPr>
              <p:cNvSpPr txBox="1"/>
              <p:nvPr/>
            </p:nvSpPr>
            <p:spPr>
              <a:xfrm>
                <a:off x="3098940" y="5748518"/>
                <a:ext cx="4277774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Сложность алгоритма</a:t>
                </a:r>
                <a:r>
                  <a:rPr lang="en-US" dirty="0"/>
                  <a:t>:   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3600" b="1" i="1" smtClean="0">
                            <a:solidFill>
                              <a:srgbClr val="9238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1" i="1" smtClean="0">
                                <a:solidFill>
                                  <a:srgbClr val="9238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923826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600" b="1" i="1" smtClean="0">
                                <a:solidFill>
                                  <a:srgbClr val="923826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ru-RU" sz="3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D85B0-2B3D-6DE6-05B2-B4B68D26E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940" y="5748518"/>
                <a:ext cx="4277774" cy="717697"/>
              </a:xfrm>
              <a:prstGeom prst="rect">
                <a:avLst/>
              </a:prstGeom>
              <a:blipFill>
                <a:blip r:embed="rId5"/>
                <a:stretch>
                  <a:fillRect l="-1140" b="-8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71F3DB-5168-3E93-25D8-B3A14E62A79F}"/>
              </a:ext>
            </a:extLst>
          </p:cNvPr>
          <p:cNvSpPr txBox="1"/>
          <p:nvPr/>
        </p:nvSpPr>
        <p:spPr>
          <a:xfrm>
            <a:off x="11518418" y="64886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2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7308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D2CB314-83BA-42CC-E6FB-D467B15B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Burners-Hurt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4F923D7-C82E-340A-FDFB-5D98BCF4BF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8" y="1507367"/>
            <a:ext cx="7070982" cy="43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D09294-0996-8E9E-E2C6-FFF79E2F7A7E}"/>
              </a:ext>
            </a:extLst>
          </p:cNvPr>
          <p:cNvSpPr txBox="1"/>
          <p:nvPr/>
        </p:nvSpPr>
        <p:spPr>
          <a:xfrm>
            <a:off x="7189426" y="763578"/>
            <a:ext cx="405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923826"/>
                </a:solidFill>
              </a:rPr>
              <a:t>Глобальные параметры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C43AA-B4B8-0C5E-30DE-CDA33660486D}"/>
                  </a:ext>
                </a:extLst>
              </p:cNvPr>
              <p:cNvSpPr txBox="1"/>
              <p:nvPr/>
            </p:nvSpPr>
            <p:spPr>
              <a:xfrm>
                <a:off x="6378499" y="1296706"/>
                <a:ext cx="5484578" cy="280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/>
                  <a:t>Максимальное количество капель</a:t>
                </a:r>
                <a:r>
                  <a:rPr lang="en-US" dirty="0"/>
                  <a:t> </a:t>
                </a:r>
                <a:r>
                  <a:rPr lang="ru-RU" dirty="0"/>
                  <a:t>в ячейке</a:t>
                </a:r>
                <a:r>
                  <a:rPr lang="en-US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b="1" i="1" smtClean="0">
                        <a:solidFill>
                          <a:srgbClr val="923826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𝒍𝒆𝒂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92382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b="1" i="1" smtClean="0">
                            <a:solidFill>
                              <a:srgbClr val="92382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ru-RU" b="1" i="1" smtClean="0">
                            <a:solidFill>
                              <a:srgbClr val="92382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𝒔𝒊𝒛𝒆</m:t>
                        </m:r>
                      </m:sub>
                    </m:sSub>
                    <m:r>
                      <a:rPr lang="en-US" b="1" i="1" smtClean="0">
                        <a:solidFill>
                          <a:srgbClr val="923826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923826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𝑪𝒐𝒏𝒔𝒕</m:t>
                    </m:r>
                  </m:oMath>
                </a14:m>
                <a:r>
                  <a:rPr lang="ru-RU" b="1" dirty="0">
                    <a:solidFill>
                      <a:srgbClr val="923826"/>
                    </a:solidFill>
                  </a:rPr>
                  <a:t> </a:t>
                </a:r>
                <a:endParaRPr lang="en-US" b="1" dirty="0">
                  <a:solidFill>
                    <a:srgbClr val="923826"/>
                  </a:solidFill>
                </a:endParaRP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/>
                  <a:t>Критерий аппроксимации</a:t>
                </a:r>
                <a:r>
                  <a:rPr lang="en-US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b="1" i="1" smtClean="0">
                              <a:solidFill>
                                <a:srgbClr val="9238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b="1" i="1">
                                  <a:solidFill>
                                    <a:srgbClr val="9238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rgbClr val="923826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3826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b="1" i="1">
                                  <a:solidFill>
                                    <a:srgbClr val="9238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3826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3826"/>
                                  </a:solidFill>
                                  <a:latin typeface="Cambria Math" panose="02040503050406030204" pitchFamily="18" charset="0"/>
                                </a:rPr>
                                <m:t>𝒊𝒒</m:t>
                              </m:r>
                            </m:sub>
                          </m:sSub>
                        </m:den>
                      </m:f>
                      <m:r>
                        <a:rPr lang="ru-RU" b="1" i="1">
                          <a:solidFill>
                            <a:srgbClr val="92382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>
                          <a:solidFill>
                            <a:srgbClr val="923826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ru-RU" b="1" dirty="0">
                  <a:solidFill>
                    <a:srgbClr val="923826"/>
                  </a:solidFill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C43AA-B4B8-0C5E-30DE-CDA336604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499" y="1296706"/>
                <a:ext cx="5484578" cy="2808205"/>
              </a:xfrm>
              <a:prstGeom prst="rect">
                <a:avLst/>
              </a:prstGeom>
              <a:blipFill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6BBA73B-8723-49A4-E136-EF7AA6713A49}"/>
              </a:ext>
            </a:extLst>
          </p:cNvPr>
          <p:cNvSpPr txBox="1"/>
          <p:nvPr/>
        </p:nvSpPr>
        <p:spPr>
          <a:xfrm>
            <a:off x="11518418" y="64886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3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109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7DDA0A1-BF6F-CA72-8A2D-380DCA92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>
                <a:extLst>
                  <a:ext uri="{FF2B5EF4-FFF2-40B4-BE49-F238E27FC236}">
                    <a16:creationId xmlns:a16="http://schemas.microsoft.com/office/drawing/2014/main" id="{F0647B17-C6F3-0712-424B-72CAFD6394B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450" y="1165860"/>
                <a:ext cx="8080452" cy="5322807"/>
              </a:xfrm>
            </p:spPr>
            <p:txBody>
              <a:bodyPr/>
              <a:lstStyle/>
              <a:p>
                <a:r>
                  <a:rPr lang="ru-RU" sz="2400" dirty="0">
                    <a:solidFill>
                      <a:schemeClr val="tx1"/>
                    </a:solidFill>
                    <a:latin typeface="+mj-lt"/>
                  </a:rPr>
                  <a:t>Цель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:</a:t>
                </a:r>
                <a:r>
                  <a:rPr lang="ru-RU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ru-RU" sz="24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Целью данной работы является разработка и верификация высокопроизводительной вычислительной модели для исследования коллективной динамики и статистики коалесценции водяных капель в нефтяной эмульсии, находящейся под воздействием внешнего электрического поля.</a:t>
                </a:r>
                <a:endParaRPr lang="en-US" sz="24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2400" b="1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Задачи</a:t>
                </a:r>
                <a:r>
                  <a:rPr lang="en-US" sz="2400" b="1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b="1" dirty="0">
                  <a:solidFill>
                    <a:schemeClr val="tx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Разработка и оптимизация вычислительного ядра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Внедрить алгоритмы для понижения сложности до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𝑁𝑙𝑜𝑔</m:t>
                    </m:r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</a:rPr>
                  <a:t> </a:t>
                </a:r>
                <a:endParaRPr lang="ru-RU" sz="24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tx1"/>
                    </a:solidFill>
                    <a:latin typeface="+mn-lt"/>
                  </a:rPr>
                  <a:t>Расширить моделирование до миллиона капель</a:t>
                </a:r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9" name="Объект 8">
                <a:extLst>
                  <a:ext uri="{FF2B5EF4-FFF2-40B4-BE49-F238E27FC236}">
                    <a16:creationId xmlns:a16="http://schemas.microsoft.com/office/drawing/2014/main" id="{F0647B17-C6F3-0712-424B-72CAFD639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450" y="1165860"/>
                <a:ext cx="8080452" cy="5322807"/>
              </a:xfrm>
              <a:blipFill>
                <a:blip r:embed="rId2"/>
                <a:stretch>
                  <a:fillRect l="-1131" t="-916" r="-1810" b="-9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Изображение 10" descr="2 капли">
            <a:extLst>
              <a:ext uri="{FF2B5EF4-FFF2-40B4-BE49-F238E27FC236}">
                <a16:creationId xmlns:a16="http://schemas.microsoft.com/office/drawing/2014/main" id="{ECCE4B9F-84A5-3DF6-9E5F-15C66EF5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90" t="7323" r="7567" b="9182"/>
          <a:stretch/>
        </p:blipFill>
        <p:spPr>
          <a:xfrm>
            <a:off x="8385717" y="434425"/>
            <a:ext cx="3166946" cy="3173020"/>
          </a:xfrm>
          <a:prstGeom prst="rect">
            <a:avLst/>
          </a:prstGeom>
        </p:spPr>
      </p:pic>
      <p:pic>
        <p:nvPicPr>
          <p:cNvPr id="5" name="Изображение 11" descr="100 капель">
            <a:extLst>
              <a:ext uri="{FF2B5EF4-FFF2-40B4-BE49-F238E27FC236}">
                <a16:creationId xmlns:a16="http://schemas.microsoft.com/office/drawing/2014/main" id="{F411F2BE-2FB8-278C-7FF2-AE8A2FD3B7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91" t="8337" r="5580" b="5869"/>
          <a:stretch/>
        </p:blipFill>
        <p:spPr>
          <a:xfrm>
            <a:off x="8251902" y="3607445"/>
            <a:ext cx="3373204" cy="3250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4BA56-DAC0-70F0-F665-45DE0FA4367C}"/>
              </a:ext>
            </a:extLst>
          </p:cNvPr>
          <p:cNvSpPr txBox="1"/>
          <p:nvPr/>
        </p:nvSpPr>
        <p:spPr>
          <a:xfrm>
            <a:off x="11518418" y="64886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4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8737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символ, логотип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D25F095-D3BA-DF56-470B-34C894FDE4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83" y="1180093"/>
            <a:ext cx="1362650" cy="663575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C26E493-4A87-66E5-B2E9-F25AD3BD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4" y="434425"/>
            <a:ext cx="12234421" cy="559986"/>
          </a:xfrm>
        </p:spPr>
        <p:txBody>
          <a:bodyPr/>
          <a:lstStyle/>
          <a:p>
            <a:r>
              <a:rPr lang="ru-RU" dirty="0"/>
              <a:t>Экспериментально исследование производительности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C4F46-8663-3D4B-3B69-A4BBBCE2CC9D}"/>
                  </a:ext>
                </a:extLst>
              </p:cNvPr>
              <p:cNvSpPr txBox="1"/>
              <p:nvPr/>
            </p:nvSpPr>
            <p:spPr>
              <a:xfrm>
                <a:off x="135425" y="2180970"/>
                <a:ext cx="6048451" cy="367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ru-RU" sz="2000" b="1" dirty="0">
                    <a:solidFill>
                      <a:srgbClr val="923826"/>
                    </a:solidFill>
                  </a:rPr>
                  <a:t>Точный расчёт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000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000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²)</m:t>
                    </m:r>
                  </m:oMath>
                </a14:m>
                <a:endParaRPr lang="en-US" sz="2000" b="1" dirty="0">
                  <a:solidFill>
                    <a:srgbClr val="92382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000" dirty="0"/>
              </a:p>
              <a:p>
                <a:pPr algn="ctr">
                  <a:lnSpc>
                    <a:spcPct val="150000"/>
                  </a:lnSpc>
                </a:pPr>
                <a:endParaRPr lang="en-US" sz="2000" dirty="0"/>
              </a:p>
              <a:p>
                <a:pPr algn="ctr">
                  <a:lnSpc>
                    <a:spcPct val="150000"/>
                  </a:lnSpc>
                </a:pPr>
                <a:endParaRPr lang="ru-RU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=12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𝜋𝜀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algn="ctr"/>
                <a:endParaRPr lang="ru-RU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8369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 smtClean="0">
                              <a:effectLst/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ru-RU" sz="2000" b="1" i="1" smtClean="0"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ru-RU" sz="2000" b="1" i="1" smtClean="0">
                              <a:solidFill>
                                <a:srgbClr val="8369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836967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0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u-RU" sz="2000" b="1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b="1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ⅈ</m:t>
                          </m:r>
                          <m:r>
                            <a:rPr lang="ru-RU" sz="20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ru-RU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ru-RU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C4F46-8663-3D4B-3B69-A4BBBCE2C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5" y="2180970"/>
                <a:ext cx="6048451" cy="3679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2C08AB-DF6F-5C0A-E30D-8349498F7AE8}"/>
                  </a:ext>
                </a:extLst>
              </p:cNvPr>
              <p:cNvSpPr txBox="1"/>
              <p:nvPr/>
            </p:nvSpPr>
            <p:spPr>
              <a:xfrm>
                <a:off x="6152842" y="2180970"/>
                <a:ext cx="5894947" cy="4351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ru-RU" sz="2000" b="1" dirty="0">
                    <a:solidFill>
                      <a:srgbClr val="923826"/>
                    </a:solidFill>
                  </a:rPr>
                  <a:t>Иерархическая декомпозиция </a:t>
                </a:r>
                <a14:m>
                  <m:oMath xmlns:m="http://schemas.openxmlformats.org/officeDocument/2006/math">
                    <m:r>
                      <a:rPr lang="ru-RU" sz="2000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ru-RU" sz="2000" b="1" i="1" dirty="0" smtClean="0">
                            <a:solidFill>
                              <a:srgbClr val="9238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1" i="1" dirty="0" smtClean="0">
                            <a:solidFill>
                              <a:srgbClr val="923826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func>
                          <m:funcPr>
                            <m:ctrlPr>
                              <a:rPr lang="ru-RU" sz="2000" b="1" i="1" dirty="0" smtClean="0">
                                <a:solidFill>
                                  <a:srgbClr val="9238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ru-RU" sz="2000" b="1" i="0" dirty="0" err="1" smtClean="0">
                                <a:solidFill>
                                  <a:srgbClr val="923826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ru-RU" sz="2000" b="1" i="1" dirty="0" smtClean="0">
                                <a:solidFill>
                                  <a:srgbClr val="923826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func>
                      </m:e>
                    </m:d>
                  </m:oMath>
                </a14:m>
                <a:endParaRPr lang="ru-RU" sz="2000" b="1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ru-RU" sz="20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𝑎𝑝𝑝𝑟𝑜𝑥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12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𝜋𝜀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𝑒𝑓𝑓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𝑖𝐺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𝑖𝐺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0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8369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 smtClean="0">
                              <a:effectLst/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effectLst/>
                              <a:latin typeface="Cambria Math" panose="02040503050406030204" pitchFamily="18" charset="0"/>
                            </a:rPr>
                            <m:t>𝒂𝒑𝒑𝒓𝒐𝒙</m:t>
                          </m:r>
                        </m:sub>
                      </m:sSub>
                      <m:d>
                        <m:dPr>
                          <m:ctrlPr>
                            <a:rPr lang="ru-RU" sz="2000" b="1" i="1" smtClean="0">
                              <a:solidFill>
                                <a:srgbClr val="8369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836967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0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u-RU" sz="2000" b="1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b="1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ⅈ</m:t>
                          </m:r>
                          <m:r>
                            <a:rPr lang="ru-RU" sz="20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ru-RU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𝑮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ru-RU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𝒊𝑮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2C08AB-DF6F-5C0A-E30D-8349498F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842" y="2180970"/>
                <a:ext cx="5894947" cy="4351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CBF620F-10DF-DCE7-FFA9-D9AB1F768EC3}"/>
              </a:ext>
            </a:extLst>
          </p:cNvPr>
          <p:cNvCxnSpPr>
            <a:cxnSpLocks/>
          </p:cNvCxnSpPr>
          <p:nvPr/>
        </p:nvCxnSpPr>
        <p:spPr>
          <a:xfrm flipV="1">
            <a:off x="6183877" y="2004535"/>
            <a:ext cx="0" cy="417613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72D392-B9E5-4984-4CC7-FFE113B66143}"/>
              </a:ext>
            </a:extLst>
          </p:cNvPr>
          <p:cNvSpPr txBox="1"/>
          <p:nvPr/>
        </p:nvSpPr>
        <p:spPr>
          <a:xfrm>
            <a:off x="11518418" y="64886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5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3051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16FF0090-4655-C9C5-DD45-C4701D95D5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ru-RU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r>
                  <a:rPr lang="en-US" b="1" dirty="0">
                    <a:solidFill>
                      <a:srgbClr val="923826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ru-RU" b="1" i="1">
                        <a:solidFill>
                          <a:srgbClr val="923826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𝒍𝒆𝒂</m:t>
                    </m:r>
                    <m:sSub>
                      <m:sSubPr>
                        <m:ctrlPr>
                          <a:rPr lang="ru-RU" b="1" i="1">
                            <a:solidFill>
                              <a:srgbClr val="92382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92382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ru-RU" b="1" i="1">
                            <a:solidFill>
                              <a:srgbClr val="92382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𝒔𝒊𝒛𝒆</m:t>
                        </m:r>
                      </m:sub>
                    </m:sSub>
                    <m:r>
                      <a:rPr lang="en-US" b="1" i="1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𝟏𝟔</m:t>
                    </m:r>
                  </m:oMath>
                </a14:m>
                <a:endParaRPr lang="ru-RU" b="1" dirty="0">
                  <a:solidFill>
                    <a:srgbClr val="923826"/>
                  </a:solidFill>
                </a:endParaRPr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16FF0090-4655-C9C5-DD45-C4701D95D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Объект 3">
            <a:extLst>
              <a:ext uri="{FF2B5EF4-FFF2-40B4-BE49-F238E27FC236}">
                <a16:creationId xmlns:a16="http://schemas.microsoft.com/office/drawing/2014/main" id="{4AB1AD57-5C08-6D95-56AC-AE853E61FC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31" y="991574"/>
            <a:ext cx="9870295" cy="58664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F1D73-E627-0CC4-0563-C037078F2BF5}"/>
              </a:ext>
            </a:extLst>
          </p:cNvPr>
          <p:cNvSpPr txBox="1"/>
          <p:nvPr/>
        </p:nvSpPr>
        <p:spPr>
          <a:xfrm>
            <a:off x="11518418" y="64886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6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6023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73C40C41-E54E-02E1-685C-7F24C9C2A8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ru-RU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r>
                  <a:rPr lang="en-US" b="1" dirty="0">
                    <a:solidFill>
                      <a:srgbClr val="923826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ru-RU" b="1" i="1">
                        <a:solidFill>
                          <a:srgbClr val="923826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𝒍𝒆𝒂</m:t>
                    </m:r>
                    <m:sSub>
                      <m:sSubPr>
                        <m:ctrlPr>
                          <a:rPr lang="ru-RU" b="1" i="1">
                            <a:solidFill>
                              <a:srgbClr val="92382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92382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ru-RU" b="1" i="1">
                            <a:solidFill>
                              <a:srgbClr val="92382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𝒔𝒊𝒛𝒆</m:t>
                        </m:r>
                      </m:sub>
                    </m:sSub>
                    <m:r>
                      <a:rPr lang="en-US" b="1" i="1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923826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𝟏𝟔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73C40C41-E54E-02E1-685C-7F24C9C2A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Объект 4">
            <a:extLst>
              <a:ext uri="{FF2B5EF4-FFF2-40B4-BE49-F238E27FC236}">
                <a16:creationId xmlns:a16="http://schemas.microsoft.com/office/drawing/2014/main" id="{281B51C5-7FA3-1B15-EFF0-92507BC010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994410"/>
            <a:ext cx="9855200" cy="58574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B9E15-8669-2F99-F29E-BE2FDF969B24}"/>
              </a:ext>
            </a:extLst>
          </p:cNvPr>
          <p:cNvSpPr txBox="1"/>
          <p:nvPr/>
        </p:nvSpPr>
        <p:spPr>
          <a:xfrm>
            <a:off x="11518418" y="64886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7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68411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85F233B6-2EB9-0C14-AEE2-D17CFC4E2C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23826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dirty="0" smtClean="0">
                          <a:solidFill>
                            <a:srgbClr val="92382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923826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ru-RU" b="1" i="1" dirty="0">
                          <a:solidFill>
                            <a:srgbClr val="92382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>
                          <a:solidFill>
                            <a:srgbClr val="923826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en-US" b="1" i="0" dirty="0" smtClean="0">
                          <a:solidFill>
                            <a:srgbClr val="92382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3" name="Заголовок 2">
                <a:extLst>
                  <a:ext uri="{FF2B5EF4-FFF2-40B4-BE49-F238E27FC236}">
                    <a16:creationId xmlns:a16="http://schemas.microsoft.com/office/drawing/2014/main" id="{85F233B6-2EB9-0C14-AEE2-D17CFC4E2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866879-6E38-A101-467E-1F5C0EE98E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872268"/>
            <a:ext cx="10071027" cy="59857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F2076F-5756-1163-BEB4-AA24CDCB489F}"/>
              </a:ext>
            </a:extLst>
          </p:cNvPr>
          <p:cNvSpPr txBox="1"/>
          <p:nvPr/>
        </p:nvSpPr>
        <p:spPr>
          <a:xfrm>
            <a:off x="11518418" y="64886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8</a:t>
            </a:r>
            <a:r>
              <a:rPr lang="en-US" b="1" dirty="0"/>
              <a:t>/</a:t>
            </a:r>
            <a:r>
              <a:rPr lang="ru-RU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796061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ПбГУ">
      <a:dk1>
        <a:srgbClr val="181818"/>
      </a:dk1>
      <a:lt1>
        <a:sysClr val="window" lastClr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ПбГУ">
    <a:dk1>
      <a:srgbClr val="181818"/>
    </a:dk1>
    <a:lt1>
      <a:sysClr val="window" lastClr="FFFFFF"/>
    </a:lt1>
    <a:dk2>
      <a:srgbClr val="632423"/>
    </a:dk2>
    <a:lt2>
      <a:srgbClr val="FBF9F7"/>
    </a:lt2>
    <a:accent1>
      <a:srgbClr val="4F81BD"/>
    </a:accent1>
    <a:accent2>
      <a:srgbClr val="C0504D"/>
    </a:accent2>
    <a:accent3>
      <a:srgbClr val="923826"/>
    </a:accent3>
    <a:accent4>
      <a:srgbClr val="8064A2"/>
    </a:accent4>
    <a:accent5>
      <a:srgbClr val="8FAADC"/>
    </a:accent5>
    <a:accent6>
      <a:srgbClr val="AE6464"/>
    </a:accent6>
    <a:hlink>
      <a:srgbClr val="F2F2F2"/>
    </a:hlink>
    <a:folHlink>
      <a:srgbClr val="0070C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D8C519613280949AA22B76DC3D9D7B2" ma:contentTypeVersion="17" ma:contentTypeDescription="Создание документа." ma:contentTypeScope="" ma:versionID="c1aee2efb7f4004aed17619c1a5733c5">
  <xsd:schema xmlns:xsd="http://www.w3.org/2001/XMLSchema" xmlns:xs="http://www.w3.org/2001/XMLSchema" xmlns:p="http://schemas.microsoft.com/office/2006/metadata/properties" xmlns:ns1="http://schemas.microsoft.com/sharepoint/v3" xmlns:ns2="9a63fdcb-41de-41b7-a29c-51f72461a67b" xmlns:ns3="02abcde4-0d41-4d92-9ad7-003839eabdeb" targetNamespace="http://schemas.microsoft.com/office/2006/metadata/properties" ma:root="true" ma:fieldsID="3d5820956cb7eaded5206240577e0de0" ns1:_="" ns2:_="" ns3:_="">
    <xsd:import namespace="http://schemas.microsoft.com/sharepoint/v3"/>
    <xsd:import namespace="9a63fdcb-41de-41b7-a29c-51f72461a67b"/>
    <xsd:import namespace="02abcde4-0d41-4d92-9ad7-003839eabd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Свойства единой политики соответствия требованиям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Действие с пользовательским интерфейсом в рамках единой политики соответствия требованиям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3fdcb-41de-41b7-a29c-51f72461a6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3dac30f7-4b6a-4d0c-a073-8dcd7cc3cb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bcde4-0d41-4d92-9ad7-003839eabd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50e6830-2c83-4f36-8696-426a14030bf5}" ma:internalName="TaxCatchAll" ma:showField="CatchAllData" ma:web="02abcde4-0d41-4d92-9ad7-003839eabd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02abcde4-0d41-4d92-9ad7-003839eabdeb" xsi:nil="true"/>
    <lcf76f155ced4ddcb4097134ff3c332f xmlns="9a63fdcb-41de-41b7-a29c-51f72461a67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AE8BD70-FE7F-4E2E-8A0C-B56C29E753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7F0394-DA30-41D1-BA79-55D90E960F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63fdcb-41de-41b7-a29c-51f72461a67b"/>
    <ds:schemaRef ds:uri="02abcde4-0d41-4d92-9ad7-003839eab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233416-0D41-4853-A815-5627BA43D3C0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a63fdcb-41de-41b7-a29c-51f72461a67b"/>
    <ds:schemaRef ds:uri="02abcde4-0d41-4d92-9ad7-003839eabde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13797</TotalTime>
  <Words>418</Words>
  <Application>Microsoft Office PowerPoint</Application>
  <PresentationFormat>Широкоэкранный</PresentationFormat>
  <Paragraphs>96</Paragraphs>
  <Slides>13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Arial</vt:lpstr>
      <vt:lpstr>Calibri</vt:lpstr>
      <vt:lpstr>Cambria Math</vt:lpstr>
      <vt:lpstr>Open Sans</vt:lpstr>
      <vt:lpstr>Open Sans Extrabold</vt:lpstr>
      <vt:lpstr>Open Sans Light</vt:lpstr>
      <vt:lpstr>Source Han Sans CN Regular</vt:lpstr>
      <vt:lpstr>Symbol</vt:lpstr>
      <vt:lpstr>Times New Roman</vt:lpstr>
      <vt:lpstr>Тема Office</vt:lpstr>
      <vt:lpstr>РАЗРАБОТКА И ИНТЕГРАЦИЯ алгоритма взаимодействия водяных капель в нефти</vt:lpstr>
      <vt:lpstr>Введение</vt:lpstr>
      <vt:lpstr>Дискретно-элементная модель</vt:lpstr>
      <vt:lpstr>Алгоритм Burners-Hurt</vt:lpstr>
      <vt:lpstr>Постановка задачи</vt:lpstr>
      <vt:lpstr>Экспериментально исследование производительности</vt:lpstr>
      <vt:lpstr>N = 100.000  leaf_size=16</vt:lpstr>
      <vt:lpstr>N = 100.000  leaf_size=16</vt:lpstr>
      <vt:lpstr>N = 100.000  θ=0,25</vt:lpstr>
      <vt:lpstr>Презентация PowerPoint</vt:lpstr>
      <vt:lpstr>θ=0,25  leaf_size=16</vt:lpstr>
      <vt:lpstr>Заключение</vt:lpstr>
      <vt:lpstr>РАЗРАБОТКА И ИНТЕГРАЦИЯ алгоритма взаимодействия водяных капель в нефти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Надежда Лапшина</dc:creator>
  <cp:lastModifiedBy>DDKX</cp:lastModifiedBy>
  <cp:revision>674</cp:revision>
  <dcterms:created xsi:type="dcterms:W3CDTF">2020-09-23T09:03:25Z</dcterms:created>
  <dcterms:modified xsi:type="dcterms:W3CDTF">2026-01-13T07:57:54Z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0x010100CD8C519613280949AA22B76DC3D9D7B2</vt:lpwstr>
  </property>
  <property fmtid="{D5CDD505-2E9C-101B-9397-08002B2CF9AE}" pid="3" name="MediaServiceImageTags">
    <vt:lpwstr/>
  </property>
</Properties>
</file>